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7" r:id="rId4"/>
    <p:sldId id="1015" r:id="rId5"/>
    <p:sldId id="1020" r:id="rId6"/>
    <p:sldId id="1031" r:id="rId7"/>
    <p:sldId id="1042" r:id="rId8"/>
    <p:sldId id="1049" r:id="rId9"/>
    <p:sldId id="1016" r:id="rId10"/>
    <p:sldId id="1023" r:id="rId11"/>
    <p:sldId id="1034" r:id="rId12"/>
    <p:sldId id="1035" r:id="rId13"/>
    <p:sldId id="1038" r:id="rId14"/>
    <p:sldId id="1047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There are lots of beautiful lakes in China.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DCB8CC98-4AC3-F2E9-F8E8-9C656BECE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841345"/>
              </p:ext>
            </p:extLst>
          </p:nvPr>
        </p:nvGraphicFramePr>
        <p:xfrm>
          <a:off x="334566" y="908720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2443531993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3008177610"/>
                    </a:ext>
                  </a:extLst>
                </a:gridCol>
              </a:tblGrid>
              <a:tr h="5137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Wulian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Longtan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2582678"/>
                  </a:ext>
                </a:extLst>
              </a:tr>
              <a:tr h="40121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Azalea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杜鹃花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Blooming Hiking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fireworks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 Us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571-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-0078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Boat Riding, Fishing, Cherry Pick-up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 and under is free. Others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swimming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 Us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571-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-9000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389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48140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Lianlian wants to go skiing in winter. She can go 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Wulian Mountain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Wulian Ski Resort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Longtan Lake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5553163-68D0-A892-8CF6-9B1B99B28E62}"/>
              </a:ext>
            </a:extLst>
          </p:cNvPr>
          <p:cNvSpPr txBox="1"/>
          <p:nvPr/>
        </p:nvSpPr>
        <p:spPr>
          <a:xfrm>
            <a:off x="973673" y="1367951"/>
            <a:ext cx="5130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DFB748F-C1A8-1134-FBE6-552E0AFE80A9}"/>
              </a:ext>
            </a:extLst>
          </p:cNvPr>
          <p:cNvSpPr txBox="1"/>
          <p:nvPr/>
        </p:nvSpPr>
        <p:spPr>
          <a:xfrm>
            <a:off x="550589" y="3782007"/>
            <a:ext cx="11278969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“Wulian Ski Resort”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可知，想滑雪可以去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Wulian Ski Resort,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29948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ticket to Wulian Mountain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sixty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fifty-five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thirty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C56B61F-24AE-37B3-44D9-F32CCD7E38E5}"/>
              </a:ext>
            </a:extLst>
          </p:cNvPr>
          <p:cNvSpPr txBox="1"/>
          <p:nvPr/>
        </p:nvSpPr>
        <p:spPr>
          <a:xfrm>
            <a:off x="955743" y="1558724"/>
            <a:ext cx="5309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614292DC-DC5A-6A06-ED09-8B4EFA62E5C3}"/>
              </a:ext>
            </a:extLst>
          </p:cNvPr>
          <p:cNvSpPr txBox="1">
            <a:spLocks/>
          </p:cNvSpPr>
          <p:nvPr/>
        </p:nvSpPr>
        <p:spPr bwMode="auto">
          <a:xfrm>
            <a:off x="631135" y="3926023"/>
            <a:ext cx="1119842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“Wulian Mountain”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60.00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可知，门票是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01930"/>
            <a:ext cx="11485848" cy="2600199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wants to see beautiful flowers. She can go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Wulian Mountain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Wulian Ski Resort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Longtan Lake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3C7D378-33A0-51C5-81E1-7459C33620F5}"/>
              </a:ext>
            </a:extLst>
          </p:cNvPr>
          <p:cNvSpPr txBox="1">
            <a:spLocks/>
          </p:cNvSpPr>
          <p:nvPr/>
        </p:nvSpPr>
        <p:spPr bwMode="auto">
          <a:xfrm>
            <a:off x="486364" y="3854015"/>
            <a:ext cx="11343195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“Wulian Mountain”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“Azalea Blooming Hiking”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可知，想看花可以去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Wulian Mountain,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93E53A5-8837-8948-2080-FC341E79CDE2}"/>
              </a:ext>
            </a:extLst>
          </p:cNvPr>
          <p:cNvSpPr txBox="1"/>
          <p:nvPr/>
        </p:nvSpPr>
        <p:spPr>
          <a:xfrm>
            <a:off x="955743" y="1421741"/>
            <a:ext cx="3869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B7D6E41B-396E-B3DF-4FB4-B4CAB1B154EB}"/>
              </a:ext>
            </a:extLst>
          </p:cNvPr>
          <p:cNvSpPr/>
          <p:nvPr/>
        </p:nvSpPr>
        <p:spPr bwMode="auto">
          <a:xfrm>
            <a:off x="360855" y="1709383"/>
            <a:ext cx="11485847" cy="3159777"/>
          </a:xfrm>
          <a:prstGeom prst="rect">
            <a:avLst/>
          </a:prstGeom>
          <a:solidFill>
            <a:srgbClr val="E8F6FD"/>
          </a:solidFill>
          <a:ln w="19050" algn="ctr">
            <a:solidFill>
              <a:schemeClr val="bg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DB17D648-9710-6DE7-950D-BFEC30C68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204865"/>
            <a:ext cx="11485848" cy="2595839"/>
          </a:xfrm>
        </p:spPr>
        <p:txBody>
          <a:bodyPr/>
          <a:lstStyle/>
          <a:p>
            <a:pPr algn="ctr" hangingPunct="0"/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非连续性文本阅读理解的审题技巧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先读题目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再读文本。先明确题目要求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如细节、推理、主旨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能快速定位关键信息。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圈出题干关键词。如时间、地点、人名、数字、特殊符号或大写专有名词。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34AE615-A2F6-E8C2-0CC6-E8B49C4FB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85" y="1711235"/>
            <a:ext cx="1721873" cy="51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65684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1209"/>
            <a:ext cx="8974712" cy="664930"/>
          </a:xfrm>
          <a:prstGeom prst="rect">
            <a:avLst/>
          </a:prstGeom>
        </p:spPr>
      </p:pic>
      <p:sp>
        <p:nvSpPr>
          <p:cNvPr id="8" name="内容占位符 1">
            <a:extLst>
              <a:ext uri="{FF2B5EF4-FFF2-40B4-BE49-F238E27FC236}">
                <a16:creationId xmlns:a16="http://schemas.microsoft.com/office/drawing/2014/main" id="{8D4DF165-FE2D-61B5-9438-F8AD2F2276BD}"/>
              </a:ext>
            </a:extLst>
          </p:cNvPr>
          <p:cNvSpPr txBox="1">
            <a:spLocks/>
          </p:cNvSpPr>
          <p:nvPr/>
        </p:nvSpPr>
        <p:spPr bwMode="auto">
          <a:xfrm>
            <a:off x="360854" y="193423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6280150" algn="l"/>
                <a:tab pos="9861550" algn="l"/>
              </a:tabLs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the Great Wall every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year.      2. You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see a bus in the street.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Huangshan Mountain is very famous in China.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The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Changjiang River is more than six thousand kilometres long.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476C16E6-D7AF-DB40-ADCD-684BB362ED00}"/>
              </a:ext>
            </a:extLst>
          </p:cNvPr>
          <p:cNvSpPr txBox="1">
            <a:spLocks/>
          </p:cNvSpPr>
          <p:nvPr/>
        </p:nvSpPr>
        <p:spPr bwMode="auto">
          <a:xfrm>
            <a:off x="360854" y="574429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47675" eaLnBrk="1" hangingPunct="1">
              <a:tabLst>
                <a:tab pos="3227388" algn="l"/>
                <a:tab pos="6189663" algn="l"/>
                <a:tab pos="8967788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fd08.jpg" descr="id:2147492181;FounderCES">
            <a:extLst>
              <a:ext uri="{FF2B5EF4-FFF2-40B4-BE49-F238E27FC236}">
                <a16:creationId xmlns:a16="http://schemas.microsoft.com/office/drawing/2014/main" id="{55D78B1A-0C79-7713-CA21-63C456431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3933056"/>
            <a:ext cx="1718945" cy="1718945"/>
          </a:xfrm>
          <a:prstGeom prst="rect">
            <a:avLst/>
          </a:prstGeom>
        </p:spPr>
      </p:pic>
      <p:pic>
        <p:nvPicPr>
          <p:cNvPr id="7" name="fd09.jpg" descr="id:2147492188;FounderCES">
            <a:extLst>
              <a:ext uri="{FF2B5EF4-FFF2-40B4-BE49-F238E27FC236}">
                <a16:creationId xmlns:a16="http://schemas.microsoft.com/office/drawing/2014/main" id="{334D5EE4-96A6-4A91-A07E-ACB3791B0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8472" y="4795156"/>
            <a:ext cx="1692275" cy="598805"/>
          </a:xfrm>
          <a:prstGeom prst="rect">
            <a:avLst/>
          </a:prstGeom>
        </p:spPr>
      </p:pic>
      <p:pic>
        <p:nvPicPr>
          <p:cNvPr id="9" name="fd10.jpg" descr="id:2147492195;FounderCES">
            <a:extLst>
              <a:ext uri="{FF2B5EF4-FFF2-40B4-BE49-F238E27FC236}">
                <a16:creationId xmlns:a16="http://schemas.microsoft.com/office/drawing/2014/main" id="{DE044EBA-4C32-C809-06E8-894B99183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9666" y="3933056"/>
            <a:ext cx="1677035" cy="1718945"/>
          </a:xfrm>
          <a:prstGeom prst="rect">
            <a:avLst/>
          </a:prstGeom>
        </p:spPr>
      </p:pic>
      <p:pic>
        <p:nvPicPr>
          <p:cNvPr id="10" name="fd11.jpg" descr="id:2147492202;FounderCES">
            <a:extLst>
              <a:ext uri="{FF2B5EF4-FFF2-40B4-BE49-F238E27FC236}">
                <a16:creationId xmlns:a16="http://schemas.microsoft.com/office/drawing/2014/main" id="{01CC4344-8B52-6753-42A9-A78711B431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9542" y="4081052"/>
            <a:ext cx="2356132" cy="157094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BEF71A1-D49E-B788-8DD3-764CF87ABFBB}"/>
              </a:ext>
            </a:extLst>
          </p:cNvPr>
          <p:cNvSpPr txBox="1"/>
          <p:nvPr/>
        </p:nvSpPr>
        <p:spPr>
          <a:xfrm>
            <a:off x="1765934" y="5855225"/>
            <a:ext cx="4474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72AE087-7672-1A57-58C3-9F8155C5C515}"/>
              </a:ext>
            </a:extLst>
          </p:cNvPr>
          <p:cNvSpPr txBox="1"/>
          <p:nvPr/>
        </p:nvSpPr>
        <p:spPr>
          <a:xfrm>
            <a:off x="4631224" y="5855225"/>
            <a:ext cx="4474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9736703-6939-EC37-5D42-E704E99DEA6D}"/>
              </a:ext>
            </a:extLst>
          </p:cNvPr>
          <p:cNvSpPr txBox="1"/>
          <p:nvPr/>
        </p:nvSpPr>
        <p:spPr>
          <a:xfrm>
            <a:off x="7508183" y="5855225"/>
            <a:ext cx="4474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251DABF-EB91-47FC-5937-228462935ED1}"/>
              </a:ext>
            </a:extLst>
          </p:cNvPr>
          <p:cNvSpPr txBox="1"/>
          <p:nvPr/>
        </p:nvSpPr>
        <p:spPr>
          <a:xfrm>
            <a:off x="10301201" y="5864017"/>
            <a:ext cx="4474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29536"/>
            <a:ext cx="11485848" cy="3017236"/>
          </a:xfrm>
        </p:spPr>
        <p:txBody>
          <a:bodyPr/>
          <a:lstStyle/>
          <a:p>
            <a:pPr hangingPunct="0">
              <a:tabLst>
                <a:tab pos="3587750" algn="l"/>
                <a:tab pos="6300788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同学们正在讨论寒假生活及感受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请用思维导图梳理方框中的讨论内容。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704975" algn="l"/>
                <a:tab pos="6300788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    B. the Huangshan Mountain      C. happy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D. the US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617663" algn="l"/>
                <a:tab pos="58293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F. Canada	G. the Changjiang River     H. excited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1617663" algn="l"/>
                <a:tab pos="6300788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J. the Summer Palace                 K. Chinatown	               L. the UK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zxc10.jpg" descr="id:2147492223;FounderCES">
            <a:extLst>
              <a:ext uri="{FF2B5EF4-FFF2-40B4-BE49-F238E27FC236}">
                <a16:creationId xmlns:a16="http://schemas.microsoft.com/office/drawing/2014/main" id="{030E00FA-2D36-69E0-01BD-8D72AED9F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3746772"/>
            <a:ext cx="10897213" cy="257125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8934744-2B6D-BAD1-6C40-3DD29DBFB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886360"/>
            <a:ext cx="2952328" cy="40688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F3B3EAEE-091B-FEE9-9F52-9F232D5260C3}"/>
              </a:ext>
            </a:extLst>
          </p:cNvPr>
          <p:cNvSpPr/>
          <p:nvPr/>
        </p:nvSpPr>
        <p:spPr bwMode="auto">
          <a:xfrm>
            <a:off x="343712" y="2080104"/>
            <a:ext cx="11485847" cy="158528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5D5AF80-1A11-214B-60A9-DDFBA06C8FC9}"/>
              </a:ext>
            </a:extLst>
          </p:cNvPr>
          <p:cNvSpPr txBox="1"/>
          <p:nvPr/>
        </p:nvSpPr>
        <p:spPr>
          <a:xfrm>
            <a:off x="1576286" y="5355632"/>
            <a:ext cx="3378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9BFA04E-2EBD-43C5-7944-537CCC4809F9}"/>
              </a:ext>
            </a:extLst>
          </p:cNvPr>
          <p:cNvSpPr txBox="1"/>
          <p:nvPr/>
        </p:nvSpPr>
        <p:spPr>
          <a:xfrm>
            <a:off x="3430910" y="5357746"/>
            <a:ext cx="3378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12F05BB-E4EB-E4FF-0387-BDC62347B738}"/>
              </a:ext>
            </a:extLst>
          </p:cNvPr>
          <p:cNvSpPr txBox="1"/>
          <p:nvPr/>
        </p:nvSpPr>
        <p:spPr>
          <a:xfrm>
            <a:off x="1585078" y="5887093"/>
            <a:ext cx="3378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160E7D6-D3F2-80C9-28A4-C72524B0F444}"/>
              </a:ext>
            </a:extLst>
          </p:cNvPr>
          <p:cNvSpPr txBox="1"/>
          <p:nvPr/>
        </p:nvSpPr>
        <p:spPr>
          <a:xfrm>
            <a:off x="3430910" y="5878301"/>
            <a:ext cx="3378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L</a:t>
            </a:r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CBC5C1C-85AD-555A-13AE-F9D406FE870F}"/>
              </a:ext>
            </a:extLst>
          </p:cNvPr>
          <p:cNvSpPr txBox="1"/>
          <p:nvPr/>
        </p:nvSpPr>
        <p:spPr>
          <a:xfrm>
            <a:off x="5197824" y="5359860"/>
            <a:ext cx="3636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B57705A-D72E-3D20-CC70-8494E04448B8}"/>
              </a:ext>
            </a:extLst>
          </p:cNvPr>
          <p:cNvSpPr txBox="1"/>
          <p:nvPr/>
        </p:nvSpPr>
        <p:spPr>
          <a:xfrm>
            <a:off x="7022518" y="5352967"/>
            <a:ext cx="4763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40F4FC3-3798-0788-E473-72639B5E02B9}"/>
              </a:ext>
            </a:extLst>
          </p:cNvPr>
          <p:cNvSpPr txBox="1"/>
          <p:nvPr/>
        </p:nvSpPr>
        <p:spPr>
          <a:xfrm>
            <a:off x="5194359" y="5878301"/>
            <a:ext cx="3636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19A14E4-C815-4E79-D4FB-F0D1ACBF47E2}"/>
              </a:ext>
            </a:extLst>
          </p:cNvPr>
          <p:cNvSpPr txBox="1"/>
          <p:nvPr/>
        </p:nvSpPr>
        <p:spPr>
          <a:xfrm>
            <a:off x="7040102" y="5880513"/>
            <a:ext cx="5127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48B03B8-D768-AA20-9548-433989BE93EE}"/>
              </a:ext>
            </a:extLst>
          </p:cNvPr>
          <p:cNvSpPr txBox="1"/>
          <p:nvPr/>
        </p:nvSpPr>
        <p:spPr>
          <a:xfrm>
            <a:off x="8813178" y="5352869"/>
            <a:ext cx="5316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BDD52FE-70BF-68A9-EFD4-688DD53EB5A1}"/>
              </a:ext>
            </a:extLst>
          </p:cNvPr>
          <p:cNvSpPr txBox="1"/>
          <p:nvPr/>
        </p:nvSpPr>
        <p:spPr>
          <a:xfrm>
            <a:off x="10820152" y="5343916"/>
            <a:ext cx="6103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949F8F8B-C730-0FFF-93A7-5A85F96B5513}"/>
              </a:ext>
            </a:extLst>
          </p:cNvPr>
          <p:cNvSpPr txBox="1"/>
          <p:nvPr/>
        </p:nvSpPr>
        <p:spPr>
          <a:xfrm>
            <a:off x="8877142" y="5867136"/>
            <a:ext cx="4608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</a:t>
            </a:r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51B37585-FC3E-56C9-49B2-47EF7DB5CB38}"/>
              </a:ext>
            </a:extLst>
          </p:cNvPr>
          <p:cNvSpPr txBox="1"/>
          <p:nvPr/>
        </p:nvSpPr>
        <p:spPr>
          <a:xfrm>
            <a:off x="10820152" y="5869509"/>
            <a:ext cx="53163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5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hangingPunct="0">
              <a:tabLst>
                <a:tab pos="376237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给下列图片匹配正确的文段介绍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将文段序号填写在相应的图片下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3150">
              <a:tabLst>
                <a:tab pos="4484688" algn="l"/>
                <a:tab pos="5645150" algn="l"/>
                <a:tab pos="7983538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692696"/>
            <a:ext cx="6022385" cy="64000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D2B861B-C822-1C5E-068F-83CF0BA0B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9" y="1412590"/>
            <a:ext cx="3240360" cy="470773"/>
          </a:xfrm>
          <a:prstGeom prst="rect">
            <a:avLst/>
          </a:prstGeom>
        </p:spPr>
      </p:pic>
      <p:pic>
        <p:nvPicPr>
          <p:cNvPr id="6" name="ef13.jpg" descr="id:2147492251;FounderCES">
            <a:extLst>
              <a:ext uri="{FF2B5EF4-FFF2-40B4-BE49-F238E27FC236}">
                <a16:creationId xmlns:a16="http://schemas.microsoft.com/office/drawing/2014/main" id="{CCB99279-E39E-E8A2-B72A-B331ACE83C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726" y="2682989"/>
            <a:ext cx="1443408" cy="1095404"/>
          </a:xfrm>
          <a:prstGeom prst="rect">
            <a:avLst/>
          </a:prstGeom>
        </p:spPr>
      </p:pic>
      <p:pic>
        <p:nvPicPr>
          <p:cNvPr id="7" name="ef14.jpg" descr="id:2147492258;FounderCES">
            <a:extLst>
              <a:ext uri="{FF2B5EF4-FFF2-40B4-BE49-F238E27FC236}">
                <a16:creationId xmlns:a16="http://schemas.microsoft.com/office/drawing/2014/main" id="{7515DEC0-6C84-2B40-FD79-D20F4166DD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110" y="2682988"/>
            <a:ext cx="1283164" cy="1095404"/>
          </a:xfrm>
          <a:prstGeom prst="rect">
            <a:avLst/>
          </a:prstGeom>
        </p:spPr>
      </p:pic>
      <p:pic>
        <p:nvPicPr>
          <p:cNvPr id="8" name="ef15.jpg" descr="id:2147492265;FounderCES">
            <a:extLst>
              <a:ext uri="{FF2B5EF4-FFF2-40B4-BE49-F238E27FC236}">
                <a16:creationId xmlns:a16="http://schemas.microsoft.com/office/drawing/2014/main" id="{0B9AE06F-1074-BC2B-5D10-E9B4F0DFE3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9462" y="2698270"/>
            <a:ext cx="1782105" cy="109540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6732289-1804-F7CF-2842-E436A98A01CB}"/>
              </a:ext>
            </a:extLst>
          </p:cNvPr>
          <p:cNvSpPr txBox="1"/>
          <p:nvPr/>
        </p:nvSpPr>
        <p:spPr>
          <a:xfrm>
            <a:off x="2376297" y="3948284"/>
            <a:ext cx="4785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F23F7E6-9956-42BE-02F9-135DAA596503}"/>
              </a:ext>
            </a:extLst>
          </p:cNvPr>
          <p:cNvSpPr txBox="1"/>
          <p:nvPr/>
        </p:nvSpPr>
        <p:spPr>
          <a:xfrm>
            <a:off x="5821911" y="3957249"/>
            <a:ext cx="4785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C9C0C60-8BB1-6E52-4CD3-B766046E8EA1}"/>
              </a:ext>
            </a:extLst>
          </p:cNvPr>
          <p:cNvSpPr txBox="1"/>
          <p:nvPr/>
        </p:nvSpPr>
        <p:spPr>
          <a:xfrm>
            <a:off x="9295068" y="3957249"/>
            <a:ext cx="4785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CD9B6DDF-864A-B63B-4B52-3321CF994745}"/>
              </a:ext>
            </a:extLst>
          </p:cNvPr>
          <p:cNvSpPr txBox="1">
            <a:spLocks/>
          </p:cNvSpPr>
          <p:nvPr/>
        </p:nvSpPr>
        <p:spPr bwMode="auto">
          <a:xfrm>
            <a:off x="360854" y="442619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图片为广西桂林漓江，故选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3" y="5637037"/>
            <a:ext cx="54024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cs typeface="Times New Roman" panose="02020603050405020304" pitchFamily="18" charset="0"/>
              </a:rPr>
              <a:t>3.</a:t>
            </a:r>
            <a:r>
              <a:rPr lang="zh-CN" altLang="zh-CN">
                <a:cs typeface="Times New Roman" panose="02020603050405020304" pitchFamily="18" charset="0"/>
              </a:rPr>
              <a:t>图片为五岳之首泰山，故选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1500" y="5014539"/>
            <a:ext cx="5742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</a:pPr>
            <a:r>
              <a:rPr lang="en-US" altLang="zh-CN">
                <a:cs typeface="Times New Roman" panose="02020603050405020304" pitchFamily="18" charset="0"/>
              </a:rPr>
              <a:t>2.</a:t>
            </a:r>
            <a:r>
              <a:rPr lang="zh-CN" altLang="zh-CN">
                <a:cs typeface="Times New Roman" panose="02020603050405020304" pitchFamily="18" charset="0"/>
              </a:rPr>
              <a:t>图片为陕西西安兵马俑，故选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2" grpId="0"/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73330"/>
            <a:ext cx="11485848" cy="5562228"/>
          </a:xfrm>
        </p:spPr>
        <p:txBody>
          <a:bodyPr/>
          <a:lstStyle/>
          <a:p>
            <a:pPr marL="447675" indent="-44767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central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中部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Shandong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Jinan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Zibo.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47675" indent="-44767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Lintong,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warriors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grave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Qinshihuang.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eighth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447675" indent="-447675" hangingPunct="0">
              <a:tabLst>
                <a:tab pos="4231005" algn="l"/>
                <a:tab pos="819150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picturesque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风景如画的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cities.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northeast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Guangxi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Zhuang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Autonomous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Region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广西壮族自治区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waters,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caves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stones.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landscape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677656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mountains in China?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famous 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Anhui.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42F756F5-8602-3B6A-37D9-81D0B2BDB0AC}"/>
              </a:ext>
            </a:extLst>
          </p:cNvPr>
          <p:cNvSpPr txBox="1">
            <a:spLocks/>
          </p:cNvSpPr>
          <p:nvPr/>
        </p:nvSpPr>
        <p:spPr bwMode="auto">
          <a:xfrm>
            <a:off x="6744093" y="1412776"/>
            <a:ext cx="5446320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the Huangshan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a mountain in my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more than six thousand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Yes, there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the famous Yangtze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950F133-56AC-41D3-D8A8-82F2A0AD174C}"/>
              </a:ext>
            </a:extLst>
          </p:cNvPr>
          <p:cNvSpPr/>
          <p:nvPr/>
        </p:nvSpPr>
        <p:spPr bwMode="auto">
          <a:xfrm>
            <a:off x="6743278" y="1615301"/>
            <a:ext cx="5256584" cy="36004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53756EB-EF26-CE27-4FE6-B90CC0D502E3}"/>
              </a:ext>
            </a:extLst>
          </p:cNvPr>
          <p:cNvSpPr txBox="1"/>
          <p:nvPr/>
        </p:nvSpPr>
        <p:spPr>
          <a:xfrm>
            <a:off x="2017933" y="2252667"/>
            <a:ext cx="4051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346102D-DFE6-B068-4CEF-6B5C2D1EB19D}"/>
              </a:ext>
            </a:extLst>
          </p:cNvPr>
          <p:cNvSpPr txBox="1"/>
          <p:nvPr/>
        </p:nvSpPr>
        <p:spPr>
          <a:xfrm>
            <a:off x="3880457" y="2930968"/>
            <a:ext cx="48655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2924" y="3395295"/>
            <a:ext cx="59166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eaLnBrk="1">
              <a:lnSpc>
                <a:spcPct val="150000"/>
              </a:lnSpc>
            </a:pPr>
            <a:r>
              <a:rPr lang="en-US" altLang="zh-CN" dirty="0" smtClean="0"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问句可知，本句回答中国是否有山，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选项意为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是的，有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cs typeface="Times New Roman" panose="02020603050405020304" pitchFamily="18" charset="0"/>
              </a:rPr>
              <a:t>故</a:t>
            </a:r>
            <a:endParaRPr lang="en-US" altLang="zh-CN" dirty="0" smtClean="0">
              <a:cs typeface="Times New Roman" panose="02020603050405020304" pitchFamily="18" charset="0"/>
            </a:endParaRPr>
          </a:p>
          <a:p>
            <a:pPr eaLnBrk="1">
              <a:lnSpc>
                <a:spcPct val="150000"/>
              </a:lnSpc>
            </a:pPr>
            <a:r>
              <a:rPr lang="zh-CN" altLang="zh-CN" dirty="0" smtClean="0">
                <a:cs typeface="Times New Roman" panose="02020603050405020304" pitchFamily="18" charset="0"/>
              </a:rPr>
              <a:t>选</a:t>
            </a:r>
            <a:r>
              <a:rPr lang="en-US" altLang="zh-CN" dirty="0">
                <a:cs typeface="Times New Roman" panose="02020603050405020304" pitchFamily="18" charset="0"/>
              </a:rPr>
              <a:t>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8220" y="5286107"/>
            <a:ext cx="115284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前一句可知，本句在谈论安徽著名的山是什么，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选项意为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它是黄山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5CAC4E1-5B50-F738-27AF-73E117202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61664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mountain</a:t>
            </a: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this photo.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it isn’t.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cs typeface="Times New Roman" panose="02020603050405020304" pitchFamily="18" charset="0"/>
              </a:rPr>
              <a:t>.____</a:t>
            </a:r>
            <a:endParaRPr lang="zh-CN" altLang="zh-CN" sz="1200"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river in this photo. It’s very long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内容占位符 1">
            <a:extLst>
              <a:ext uri="{FF2B5EF4-FFF2-40B4-BE49-F238E27FC236}">
                <a16:creationId xmlns:a16="http://schemas.microsoft.com/office/drawing/2014/main" id="{7CF97039-FECD-6CB7-54AB-DBEF66615836}"/>
              </a:ext>
            </a:extLst>
          </p:cNvPr>
          <p:cNvSpPr txBox="1">
            <a:spLocks/>
          </p:cNvSpPr>
          <p:nvPr/>
        </p:nvSpPr>
        <p:spPr bwMode="auto">
          <a:xfrm>
            <a:off x="360854" y="2862011"/>
            <a:ext cx="631041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根据前两句可知，本句回答照片里的山是什么山，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它是我家乡的一座山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21056" y="23551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42F756F5-8602-3B6A-37D9-81D0B2BDB0AC}"/>
              </a:ext>
            </a:extLst>
          </p:cNvPr>
          <p:cNvSpPr txBox="1">
            <a:spLocks/>
          </p:cNvSpPr>
          <p:nvPr/>
        </p:nvSpPr>
        <p:spPr bwMode="auto">
          <a:xfrm>
            <a:off x="6744093" y="984652"/>
            <a:ext cx="5446320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the Huangshan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a mountain in my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more than six thousand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Yes, there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the famous Yangtze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950F133-56AC-41D3-D8A8-82F2A0AD174C}"/>
              </a:ext>
            </a:extLst>
          </p:cNvPr>
          <p:cNvSpPr/>
          <p:nvPr/>
        </p:nvSpPr>
        <p:spPr bwMode="auto">
          <a:xfrm>
            <a:off x="6743278" y="1187177"/>
            <a:ext cx="5256584" cy="36004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7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5CAC4E1-5B50-F738-27AF-73E117202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AEEF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endParaRPr lang="zh-CN" altLang="zh-CN" sz="120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it?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tabLst>
                <a:tab pos="4231005" algn="l"/>
                <a:tab pos="819150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30368D7-5034-EC5F-B4A1-01AEEF04B440}"/>
              </a:ext>
            </a:extLst>
          </p:cNvPr>
          <p:cNvSpPr txBox="1"/>
          <p:nvPr/>
        </p:nvSpPr>
        <p:spPr>
          <a:xfrm>
            <a:off x="2782838" y="980728"/>
            <a:ext cx="5133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618D87-2C9E-9B59-2D51-FE52490A42AB}"/>
              </a:ext>
            </a:extLst>
          </p:cNvPr>
          <p:cNvSpPr txBox="1"/>
          <p:nvPr/>
        </p:nvSpPr>
        <p:spPr>
          <a:xfrm>
            <a:off x="2098618" y="4219176"/>
            <a:ext cx="5133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A7D613A4-90F8-ADD9-6928-A5BE38A93090}"/>
              </a:ext>
            </a:extLst>
          </p:cNvPr>
          <p:cNvSpPr txBox="1">
            <a:spLocks/>
          </p:cNvSpPr>
          <p:nvPr/>
        </p:nvSpPr>
        <p:spPr bwMode="auto">
          <a:xfrm>
            <a:off x="342924" y="467379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问句可知，本句谈论这条河有多长，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它有六千多千米长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1498561"/>
            <a:ext cx="5590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>
                <a:cs typeface="Times New Roman" panose="02020603050405020304" pitchFamily="18" charset="0"/>
              </a:rPr>
              <a:t>根据上文可知，本句谈论这条河是什么河，</a:t>
            </a:r>
            <a:r>
              <a:rPr lang="en-US" altLang="zh-CN">
                <a:cs typeface="Times New Roman" panose="02020603050405020304" pitchFamily="18" charset="0"/>
              </a:rPr>
              <a:t>E</a:t>
            </a:r>
            <a:r>
              <a:rPr lang="zh-CN" altLang="zh-CN">
                <a:cs typeface="Times New Roman" panose="02020603050405020304" pitchFamily="18" charset="0"/>
              </a:rPr>
              <a:t>选项意为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它是著名的长江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，故选</a:t>
            </a:r>
            <a:r>
              <a:rPr lang="en-US" altLang="zh-CN">
                <a:cs typeface="Times New Roman" panose="02020603050405020304" pitchFamily="18" charset="0"/>
              </a:rPr>
              <a:t>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42F756F5-8602-3B6A-37D9-81D0B2BDB0AC}"/>
              </a:ext>
            </a:extLst>
          </p:cNvPr>
          <p:cNvSpPr txBox="1">
            <a:spLocks/>
          </p:cNvSpPr>
          <p:nvPr/>
        </p:nvSpPr>
        <p:spPr bwMode="auto">
          <a:xfrm>
            <a:off x="6239222" y="853896"/>
            <a:ext cx="5446320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It’s the Huangshan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It’s a mountain in my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more than six thousand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Yes, there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It’s the famous Yangtze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950F133-56AC-41D3-D8A8-82F2A0AD174C}"/>
              </a:ext>
            </a:extLst>
          </p:cNvPr>
          <p:cNvSpPr/>
          <p:nvPr/>
        </p:nvSpPr>
        <p:spPr bwMode="auto">
          <a:xfrm>
            <a:off x="6238407" y="1056421"/>
            <a:ext cx="5256584" cy="36004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1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24457"/>
            <a:ext cx="11485848" cy="1130246"/>
          </a:xfrm>
        </p:spPr>
        <p:txBody>
          <a:bodyPr/>
          <a:lstStyle/>
          <a:p>
            <a:pPr hangingPunct="0">
              <a:tabLst>
                <a:tab pos="2690813" algn="l"/>
                <a:tab pos="819150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五一假期即将来临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莲莲准备带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一家游览家乡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请根据齐鲁风情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号线沿途的景观海报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27864"/>
            <a:ext cx="9478768" cy="78556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B036638-F4D3-5A4F-E7DC-8E9B50B1E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1669535"/>
            <a:ext cx="2132192" cy="375365"/>
          </a:xfrm>
          <a:prstGeom prst="rect">
            <a:avLst/>
          </a:prstGeom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FE17AF0C-61E6-5F7F-EBF1-B6CE4A6B5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897883"/>
              </p:ext>
            </p:extLst>
          </p:nvPr>
        </p:nvGraphicFramePr>
        <p:xfrm>
          <a:off x="360854" y="2632015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590336">
                  <a:extLst>
                    <a:ext uri="{9D8B030D-6E8A-4147-A177-3AD203B41FA5}">
                      <a16:colId xmlns:a16="http://schemas.microsoft.com/office/drawing/2014/main" val="2534343106"/>
                    </a:ext>
                  </a:extLst>
                </a:gridCol>
                <a:gridCol w="5895512">
                  <a:extLst>
                    <a:ext uri="{9D8B030D-6E8A-4147-A177-3AD203B41FA5}">
                      <a16:colId xmlns:a16="http://schemas.microsoft.com/office/drawing/2014/main" val="3792564922"/>
                    </a:ext>
                  </a:extLst>
                </a:gridCol>
              </a:tblGrid>
              <a:tr h="4129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Bailu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Wulian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Resort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076915"/>
                  </a:ext>
                </a:extLst>
              </a:tr>
              <a:tr h="27554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Camping, Horse Riding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en-US" alt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Chestnut &amp; Apple Pick-up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Autumn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littering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 Us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571-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-3711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Winter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Safe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buNone/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Contact Us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571-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-2233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0805" marR="608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7706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895</Words>
  <Application>Microsoft Office PowerPoint</Application>
  <PresentationFormat>自定义</PresentationFormat>
  <Paragraphs>132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375</cp:revision>
  <dcterms:created xsi:type="dcterms:W3CDTF">2020-11-06T05:24:00Z</dcterms:created>
  <dcterms:modified xsi:type="dcterms:W3CDTF">2025-06-10T02:16:44Z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